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"/>
  </p:notesMasterIdLst>
  <p:sldIdLst>
    <p:sldId id="261" r:id="rId2"/>
    <p:sldId id="264" r:id="rId3"/>
    <p:sldId id="257" r:id="rId4"/>
    <p:sldId id="259" r:id="rId5"/>
    <p:sldId id="260" r:id="rId6"/>
    <p:sldId id="262" r:id="rId7"/>
    <p:sldId id="265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CCECFF"/>
    <a:srgbClr val="0000FF"/>
    <a:srgbClr val="B03E3E"/>
    <a:srgbClr val="00CC99"/>
    <a:srgbClr val="F5770F"/>
    <a:srgbClr val="FFFF99"/>
    <a:srgbClr val="003399"/>
    <a:srgbClr val="31E3A8"/>
    <a:srgbClr val="302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00" autoAdjust="0"/>
  </p:normalViewPr>
  <p:slideViewPr>
    <p:cSldViewPr>
      <p:cViewPr varScale="1">
        <p:scale>
          <a:sx n="71" d="100"/>
          <a:sy n="71" d="100"/>
        </p:scale>
        <p:origin x="-177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2035F-8D52-4A45-BBFB-A8162FDFC750}" type="datetimeFigureOut">
              <a:rPr lang="fr-FR" smtClean="0"/>
              <a:pPr/>
              <a:t>15/02/2016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0C607-84BA-4B17-A0E5-2D7891DC00C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5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L’objet de ce projet était de doter NAO d’un module de Reconnaissance Automatique du Locuteur (RAL).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Ceci ne doit pas être confondu avec de la reconnaissance vocale qui consiste à reconnaître des mots et dont d’ailleurs NAO est déjà doté. </a:t>
            </a:r>
          </a:p>
          <a:p>
            <a:r>
              <a:rPr lang="fr-FR" baseline="0" dirty="0" smtClean="0"/>
              <a:t>Il s’agit plutôt de reconnaître la personne qui parle en analysant non pas ce qu’il dit mais le timbre de sa voix et ses caractéristiques physiques.</a:t>
            </a:r>
          </a:p>
          <a:p>
            <a:r>
              <a:rPr lang="fr-FR" baseline="0" dirty="0" smtClean="0"/>
              <a:t>Pour vous présenter ce projet, je suivrai le plan suivant 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0C607-84BA-4B17-A0E5-2D7891DC00CB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0C607-84BA-4B17-A0E5-2D7891DC00CB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3 acteurs principaux</a:t>
            </a:r>
          </a:p>
          <a:p>
            <a:r>
              <a:rPr lang="fr-FR" dirty="0" smtClean="0"/>
              <a:t>Qui</a:t>
            </a:r>
            <a:r>
              <a:rPr lang="fr-FR" baseline="0" dirty="0" smtClean="0"/>
              <a:t> discute avec qui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0C607-84BA-4B17-A0E5-2D7891DC00CB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438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Préparer le</a:t>
            </a:r>
            <a:r>
              <a:rPr lang="fr-FR" b="1" u="sng" baseline="0" dirty="0" smtClean="0"/>
              <a:t> signal </a:t>
            </a:r>
            <a:r>
              <a:rPr lang="fr-FR" baseline="0" dirty="0" smtClean="0"/>
              <a:t>:</a:t>
            </a:r>
          </a:p>
          <a:p>
            <a:pPr marL="228600" indent="-228600">
              <a:buFont typeface="+mj-lt"/>
              <a:buAutoNum type="arabicPeriod"/>
            </a:pPr>
            <a:endParaRPr lang="fr-FR" b="0" dirty="0" smtClean="0"/>
          </a:p>
          <a:p>
            <a:pPr marL="228600" indent="-228600">
              <a:buFont typeface="+mj-lt"/>
              <a:buAutoNum type="arabicPeriod"/>
            </a:pPr>
            <a:r>
              <a:rPr lang="fr-FR" b="0" dirty="0" smtClean="0"/>
              <a:t>Choix</a:t>
            </a:r>
            <a:r>
              <a:rPr lang="fr-FR" b="0" baseline="0" dirty="0" smtClean="0"/>
              <a:t> du canal audio : </a:t>
            </a:r>
            <a:r>
              <a:rPr lang="fr-FR" b="0" baseline="0" dirty="0" err="1" smtClean="0"/>
              <a:t>nao</a:t>
            </a:r>
            <a:r>
              <a:rPr lang="fr-FR" b="0" baseline="0" dirty="0" smtClean="0"/>
              <a:t> (4 -&gt; 3ème) ou </a:t>
            </a:r>
            <a:r>
              <a:rPr lang="fr-FR" b="0" baseline="0" dirty="0" err="1" smtClean="0"/>
              <a:t>stereo</a:t>
            </a:r>
            <a:r>
              <a:rPr lang="fr-FR" b="0" baseline="0" dirty="0" smtClean="0"/>
              <a:t> (2 -&gt; 1</a:t>
            </a:r>
            <a:r>
              <a:rPr lang="fr-FR" b="0" baseline="30000" dirty="0" smtClean="0"/>
              <a:t>er</a:t>
            </a:r>
            <a:r>
              <a:rPr lang="fr-FR" b="0" baseline="0" dirty="0" smtClean="0"/>
              <a:t>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Preemphasis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pré-accentuation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signal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Resample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ré-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échantillonage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16 000 Hz si nécessaire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Supprimer composante continue : recentrer le son sur l’axe des abscisses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Supprimer le silence : amplitude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 + seuil /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endParaRPr lang="fr-FR" b="0" dirty="0" smtClean="0"/>
          </a:p>
          <a:p>
            <a:pPr marL="0" indent="0">
              <a:buFont typeface="+mj-lt"/>
              <a:buNone/>
            </a:pPr>
            <a:r>
              <a:rPr lang="fr-FR" b="1" u="sng" dirty="0" smtClean="0"/>
              <a:t>Extraction des </a:t>
            </a:r>
            <a:r>
              <a:rPr lang="fr-FR" b="1" u="sng" dirty="0" err="1" smtClean="0"/>
              <a:t>MFCCs</a:t>
            </a:r>
            <a:r>
              <a:rPr lang="fr-FR" b="1" u="sng" dirty="0" smtClean="0"/>
              <a:t> :</a:t>
            </a:r>
          </a:p>
          <a:p>
            <a:pPr marL="0" indent="0">
              <a:buFont typeface="+mj-lt"/>
              <a:buNone/>
            </a:pPr>
            <a:endParaRPr lang="fr-FR" b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Fenêtrage : découpage de l’échantillon en frame de 30 ms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Hamming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prétraitement avant d’appliquer la transformation de Fourier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TFD = Transformation de Fourier Discrète : convertir chaque frame (signal non continu) qui sont dans le domaine du temps -&gt; dans le domaine de fréquence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Banc de filtres Mel : conversion du signal avec l’échelle de Mel (traduit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perception +/- aigu pour homme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de la puissance TFD + TFD inverse : extraction des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MFCCs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chaque frame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endParaRPr lang="fr-FR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0C607-84BA-4B17-A0E5-2D7891DC00CB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089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Réseau de neurones</a:t>
            </a:r>
            <a:r>
              <a:rPr lang="fr-FR" baseline="0" dirty="0" smtClean="0"/>
              <a:t> : modèle de calcul dont la conception est très schématiquement inspirée du fonctionnement des neurones biologiques.</a:t>
            </a:r>
          </a:p>
          <a:p>
            <a:r>
              <a:rPr lang="fr-FR" baseline="0" dirty="0" smtClean="0"/>
              <a:t>Parfait pour apprendre un raisonnement hypothèses-conclusion.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0C607-84BA-4B17-A0E5-2D7891DC00CB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93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0C607-84BA-4B17-A0E5-2D7891DC00CB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556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0C607-84BA-4B17-A0E5-2D7891DC00CB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55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0C607-84BA-4B17-A0E5-2D7891DC00CB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8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392" y="1304925"/>
            <a:ext cx="5041608" cy="1666875"/>
          </a:xfrm>
        </p:spPr>
        <p:txBody>
          <a:bodyPr>
            <a:noAutofit/>
          </a:bodyPr>
          <a:lstStyle/>
          <a:p>
            <a:pPr algn="ctr"/>
            <a:r>
              <a:rPr lang="fr-FR" sz="3000" dirty="0">
                <a:solidFill>
                  <a:srgbClr val="C00000"/>
                </a:solidFill>
              </a:rPr>
              <a:t>RECONNAISSANCE </a:t>
            </a:r>
            <a:br>
              <a:rPr lang="fr-FR" sz="3000" dirty="0">
                <a:solidFill>
                  <a:srgbClr val="C00000"/>
                </a:solidFill>
              </a:rPr>
            </a:br>
            <a:r>
              <a:rPr lang="fr-FR" sz="3000" dirty="0">
                <a:solidFill>
                  <a:srgbClr val="C00000"/>
                </a:solidFill>
              </a:rPr>
              <a:t>AUTOMATIQUE</a:t>
            </a:r>
            <a:br>
              <a:rPr lang="fr-FR" sz="3000" dirty="0">
                <a:solidFill>
                  <a:srgbClr val="C00000"/>
                </a:solidFill>
              </a:rPr>
            </a:br>
            <a:r>
              <a:rPr lang="fr-FR" sz="3000" dirty="0">
                <a:solidFill>
                  <a:srgbClr val="C00000"/>
                </a:solidFill>
              </a:rPr>
              <a:t>DU LOCUTEUR</a:t>
            </a:r>
            <a:endParaRPr lang="fr-FR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228600"/>
            <a:ext cx="6400800" cy="1052512"/>
          </a:xfrm>
        </p:spPr>
        <p:txBody>
          <a:bodyPr/>
          <a:lstStyle/>
          <a:p>
            <a:r>
              <a:rPr lang="fr-FR" b="1" dirty="0" smtClean="0">
                <a:solidFill>
                  <a:srgbClr val="C00000"/>
                </a:solidFill>
              </a:rPr>
              <a:t>Kim SAVAROCHE</a:t>
            </a:r>
            <a:endParaRPr lang="fr-FR" dirty="0"/>
          </a:p>
        </p:txBody>
      </p:sp>
      <p:pic>
        <p:nvPicPr>
          <p:cNvPr id="4" name="Picture 4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250" y="68579"/>
            <a:ext cx="2035750" cy="13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429000" y="2971800"/>
            <a:ext cx="3916129" cy="4038600"/>
            <a:chOff x="419641" y="76200"/>
            <a:chExt cx="5111751" cy="7199896"/>
          </a:xfrm>
        </p:grpSpPr>
        <p:pic>
          <p:nvPicPr>
            <p:cNvPr id="6" name="Picture 4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76200"/>
              <a:ext cx="198120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kimsavinfo\Downloads\na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41" y="1180096"/>
              <a:ext cx="5111751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s://www.skenda.host/img/iconos/454129%20-%20brain%20head%20intelligent%20search%20smar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46" y="417195"/>
              <a:ext cx="807108" cy="8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Afficher l'image d'origin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4847" y="609149"/>
              <a:ext cx="389267" cy="641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78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250" y="68579"/>
            <a:ext cx="2035750" cy="13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81056" y="228600"/>
            <a:ext cx="7024744" cy="9144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sng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PLAN</a:t>
            </a:r>
            <a:endParaRPr kumimoji="0" lang="fr-FR" sz="4000" b="1" i="0" u="sng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514600" y="1524000"/>
            <a:ext cx="635302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800" dirty="0" smtClean="0"/>
              <a:t>Infrastructure (matérielle – logicielle)</a:t>
            </a:r>
          </a:p>
          <a:p>
            <a:pPr>
              <a:buFont typeface="Wingdings" pitchFamily="2" charset="2"/>
              <a:buChar char="Ø"/>
            </a:pPr>
            <a:endParaRPr lang="fr-FR" sz="2800" dirty="0" smtClean="0"/>
          </a:p>
          <a:p>
            <a:pPr>
              <a:buFont typeface="Wingdings" pitchFamily="2" charset="2"/>
              <a:buChar char="Ø"/>
            </a:pPr>
            <a:r>
              <a:rPr lang="fr-FR" sz="2800" dirty="0" smtClean="0"/>
              <a:t>Création d’une empreinte acoustique</a:t>
            </a:r>
          </a:p>
          <a:p>
            <a:pPr>
              <a:buFont typeface="Wingdings" pitchFamily="2" charset="2"/>
              <a:buChar char="Ø"/>
            </a:pPr>
            <a:endParaRPr lang="fr-FR" sz="2800" dirty="0" smtClean="0"/>
          </a:p>
          <a:p>
            <a:pPr>
              <a:buFont typeface="Wingdings" pitchFamily="2" charset="2"/>
              <a:buChar char="Ø"/>
            </a:pPr>
            <a:r>
              <a:rPr lang="fr-FR" sz="2800" dirty="0" smtClean="0"/>
              <a:t>Utilisation d’un réseau de neurone</a:t>
            </a:r>
          </a:p>
          <a:p>
            <a:pPr>
              <a:buFont typeface="Wingdings" pitchFamily="2" charset="2"/>
              <a:buChar char="Ø"/>
            </a:pPr>
            <a:endParaRPr lang="fr-FR" sz="2800" dirty="0" smtClean="0"/>
          </a:p>
          <a:p>
            <a:pPr>
              <a:buFont typeface="Wingdings" pitchFamily="2" charset="2"/>
              <a:buChar char="Ø"/>
            </a:pPr>
            <a:r>
              <a:rPr lang="fr-FR" sz="2800" dirty="0" smtClean="0"/>
              <a:t>Démonstration (vidéo)</a:t>
            </a:r>
          </a:p>
          <a:p>
            <a:pPr>
              <a:buFont typeface="Wingdings" pitchFamily="2" charset="2"/>
              <a:buChar char="Ø"/>
            </a:pPr>
            <a:endParaRPr lang="fr-FR" sz="2800" dirty="0" smtClean="0"/>
          </a:p>
          <a:p>
            <a:pPr>
              <a:buFont typeface="Wingdings" pitchFamily="2" charset="2"/>
              <a:buChar char="Ø"/>
            </a:pPr>
            <a:r>
              <a:rPr lang="fr-FR" sz="2800" dirty="0" smtClean="0"/>
              <a:t>Conclusion</a:t>
            </a:r>
          </a:p>
          <a:p>
            <a:pPr>
              <a:buFont typeface="Wingdings" pitchFamily="2" charset="2"/>
              <a:buChar char="Ø"/>
            </a:pPr>
            <a:endParaRPr lang="fr-FR" sz="2800" dirty="0" smtClean="0"/>
          </a:p>
          <a:p>
            <a:pPr>
              <a:buFont typeface="Wingdings" pitchFamily="2" charset="2"/>
              <a:buChar char="Ø"/>
            </a:pPr>
            <a:r>
              <a:rPr lang="fr-FR" sz="2800" dirty="0" smtClean="0"/>
              <a:t>Questions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278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0" y="0"/>
            <a:ext cx="7024744" cy="914400"/>
          </a:xfrm>
        </p:spPr>
        <p:txBody>
          <a:bodyPr/>
          <a:lstStyle/>
          <a:p>
            <a:pPr algn="ctr"/>
            <a:r>
              <a:rPr lang="fr-FR" b="1" u="sng" dirty="0" smtClean="0">
                <a:solidFill>
                  <a:srgbClr val="C00000"/>
                </a:solidFill>
              </a:rPr>
              <a:t>L’infrastructure</a:t>
            </a:r>
            <a:endParaRPr lang="fr-FR" b="1" u="sng" dirty="0">
              <a:solidFill>
                <a:srgbClr val="C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99040" y="2079800"/>
            <a:ext cx="1600200" cy="2581215"/>
            <a:chOff x="10213482" y="2740279"/>
            <a:chExt cx="1600200" cy="2581215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3482" y="3541111"/>
              <a:ext cx="1600200" cy="1780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3482" y="2740279"/>
              <a:ext cx="1219200" cy="1097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4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88" y="2168088"/>
            <a:ext cx="1592987" cy="193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6"/>
          <p:cNvGrpSpPr/>
          <p:nvPr/>
        </p:nvGrpSpPr>
        <p:grpSpPr>
          <a:xfrm>
            <a:off x="1219200" y="947815"/>
            <a:ext cx="1069638" cy="1069638"/>
            <a:chOff x="199199" y="1658792"/>
            <a:chExt cx="1069638" cy="1069638"/>
          </a:xfrm>
        </p:grpSpPr>
        <p:pic>
          <p:nvPicPr>
            <p:cNvPr id="17" name="Picture 24" descr="C:\Users\kimsavinfo\Downloads\feedba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99" y="1658792"/>
              <a:ext cx="1069638" cy="1069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Afficher l'image d'origin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33" y="1758107"/>
              <a:ext cx="383281" cy="16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20"/>
          <p:cNvGrpSpPr/>
          <p:nvPr/>
        </p:nvGrpSpPr>
        <p:grpSpPr>
          <a:xfrm>
            <a:off x="2731947" y="2925301"/>
            <a:ext cx="734652" cy="585413"/>
            <a:chOff x="1447800" y="2819400"/>
            <a:chExt cx="734652" cy="585413"/>
          </a:xfrm>
        </p:grpSpPr>
        <p:sp>
          <p:nvSpPr>
            <p:cNvPr id="20" name="Right Arrow 19"/>
            <p:cNvSpPr/>
            <p:nvPr/>
          </p:nvSpPr>
          <p:spPr>
            <a:xfrm>
              <a:off x="1447800" y="2819400"/>
              <a:ext cx="734652" cy="585413"/>
            </a:xfrm>
            <a:prstGeom prst="rightArrow">
              <a:avLst>
                <a:gd name="adj1" fmla="val 41866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Picture 2" descr="Afficher l'image d'origin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719" y="3033715"/>
              <a:ext cx="383281" cy="16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4" descr="Afficher l'image d'orig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0159" y="5239395"/>
            <a:ext cx="1163071" cy="116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6" descr="Afficher l'image d'origin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639" y="1905001"/>
            <a:ext cx="845191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Afficher l'image d'origi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0" y="2957243"/>
            <a:ext cx="662647" cy="6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Afficher l'image d'origi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30" y="4049919"/>
            <a:ext cx="662647" cy="6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2" descr="Afficher l'image d'origi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29" y="5142557"/>
            <a:ext cx="662647" cy="6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6952229" y="2032030"/>
            <a:ext cx="624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smtClean="0"/>
              <a:t>?</a:t>
            </a:r>
            <a:endParaRPr lang="fr-FR" sz="6000" b="1" dirty="0"/>
          </a:p>
        </p:txBody>
      </p:sp>
      <p:grpSp>
        <p:nvGrpSpPr>
          <p:cNvPr id="67" name="Group 20"/>
          <p:cNvGrpSpPr/>
          <p:nvPr/>
        </p:nvGrpSpPr>
        <p:grpSpPr>
          <a:xfrm>
            <a:off x="4885539" y="2943960"/>
            <a:ext cx="734652" cy="585413"/>
            <a:chOff x="1447800" y="2819400"/>
            <a:chExt cx="734652" cy="585413"/>
          </a:xfrm>
        </p:grpSpPr>
        <p:sp>
          <p:nvSpPr>
            <p:cNvPr id="68" name="Right Arrow 67"/>
            <p:cNvSpPr/>
            <p:nvPr/>
          </p:nvSpPr>
          <p:spPr>
            <a:xfrm>
              <a:off x="1447800" y="2819400"/>
              <a:ext cx="734652" cy="585413"/>
            </a:xfrm>
            <a:prstGeom prst="rightArrow">
              <a:avLst>
                <a:gd name="adj1" fmla="val 41866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9" name="Picture 2" descr="Afficher l'image d'origin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719" y="3033715"/>
              <a:ext cx="383281" cy="16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U-Turn Arrow 69"/>
          <p:cNvSpPr/>
          <p:nvPr/>
        </p:nvSpPr>
        <p:spPr>
          <a:xfrm rot="20353992">
            <a:off x="6478099" y="1681542"/>
            <a:ext cx="577080" cy="645418"/>
          </a:xfrm>
          <a:prstGeom prst="uturnArrow">
            <a:avLst/>
          </a:prstGeom>
          <a:solidFill>
            <a:srgbClr val="F5770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71" name="U-Turn Arrow 70"/>
          <p:cNvSpPr/>
          <p:nvPr/>
        </p:nvSpPr>
        <p:spPr>
          <a:xfrm rot="21447376" flipH="1" flipV="1">
            <a:off x="6855937" y="2971720"/>
            <a:ext cx="666593" cy="640595"/>
          </a:xfrm>
          <a:prstGeom prst="uturnArrow">
            <a:avLst/>
          </a:prstGeom>
          <a:solidFill>
            <a:srgbClr val="F5770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536418" y="4602502"/>
            <a:ext cx="146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Tata : 15%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11830" y="3492647"/>
            <a:ext cx="146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Tata : 5%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64645" y="5725296"/>
            <a:ext cx="173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Arnaud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: 85%</a:t>
            </a:r>
            <a:endParaRPr lang="fr-F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Right Arrow 75"/>
          <p:cNvSpPr/>
          <p:nvPr/>
        </p:nvSpPr>
        <p:spPr>
          <a:xfrm rot="5400000">
            <a:off x="1730841" y="4529094"/>
            <a:ext cx="901706" cy="301200"/>
          </a:xfrm>
          <a:prstGeom prst="rightArrow">
            <a:avLst/>
          </a:prstGeom>
          <a:solidFill>
            <a:srgbClr val="00CC9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1010629" y="4607446"/>
            <a:ext cx="251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Bonjour   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Arnaud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fr-F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468206" y="1460202"/>
            <a:ext cx="1751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Empreinte acoustique</a:t>
            </a:r>
            <a:endParaRPr lang="fr-F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270440" y="1460201"/>
            <a:ext cx="3806136" cy="4864399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extBox 81"/>
          <p:cNvSpPr txBox="1"/>
          <p:nvPr/>
        </p:nvSpPr>
        <p:spPr>
          <a:xfrm>
            <a:off x="2805866" y="3344604"/>
            <a:ext cx="646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ftp</a:t>
            </a:r>
            <a:endParaRPr lang="fr-F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Left-Right Arrow 8"/>
          <p:cNvSpPr/>
          <p:nvPr/>
        </p:nvSpPr>
        <p:spPr>
          <a:xfrm>
            <a:off x="2322952" y="2262878"/>
            <a:ext cx="1349108" cy="553966"/>
          </a:xfrm>
          <a:prstGeom prst="leftRightArrow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FF99"/>
                </a:solidFill>
              </a:rPr>
              <a:t>TCP/ IP</a:t>
            </a:r>
            <a:endParaRPr lang="fr-FR" b="1" dirty="0">
              <a:solidFill>
                <a:srgbClr val="FFFF99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523729" y="1792457"/>
            <a:ext cx="1476376" cy="2125453"/>
            <a:chOff x="3705224" y="2725097"/>
            <a:chExt cx="1733551" cy="2766380"/>
          </a:xfrm>
        </p:grpSpPr>
        <p:pic>
          <p:nvPicPr>
            <p:cNvPr id="5" name="Picture 2" descr="Afficher l'image d'origin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224" y="3757926"/>
              <a:ext cx="1733551" cy="173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Afficher l'image d'origine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148" y="2725097"/>
              <a:ext cx="1389703" cy="138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76" y="3510714"/>
            <a:ext cx="838200" cy="52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ight Arrow 74"/>
          <p:cNvSpPr/>
          <p:nvPr/>
        </p:nvSpPr>
        <p:spPr>
          <a:xfrm rot="11828307" flipV="1">
            <a:off x="2628466" y="4601682"/>
            <a:ext cx="4950142" cy="470608"/>
          </a:xfrm>
          <a:prstGeom prst="rightArrow">
            <a:avLst/>
          </a:prstGeom>
          <a:solidFill>
            <a:srgbClr val="F5770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TCP / IP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605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6" grpId="0" animBg="1"/>
      <p:bldP spid="82" grpId="0"/>
      <p:bldP spid="9" grpId="0" animBg="1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542" y="152400"/>
            <a:ext cx="7796858" cy="572536"/>
          </a:xfrm>
        </p:spPr>
        <p:txBody>
          <a:bodyPr>
            <a:noAutofit/>
          </a:bodyPr>
          <a:lstStyle/>
          <a:p>
            <a:pPr algn="ctr"/>
            <a:r>
              <a:rPr lang="fr-FR" sz="3200" b="1" u="sng" dirty="0" smtClean="0">
                <a:solidFill>
                  <a:srgbClr val="C00000"/>
                </a:solidFill>
              </a:rPr>
              <a:t>Créer une empreinte acoustique</a:t>
            </a:r>
            <a:endParaRPr lang="fr-FR" sz="32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8559" y="2493146"/>
            <a:ext cx="3124200" cy="381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2</a:t>
            </a:r>
            <a:r>
              <a:rPr lang="fr-FR" dirty="0" smtClean="0"/>
              <a:t>. Extractions des </a:t>
            </a:r>
            <a:r>
              <a:rPr lang="fr-FR" dirty="0" err="1" smtClean="0"/>
              <a:t>MFCCs</a:t>
            </a:r>
            <a:endParaRPr lang="fr-FR" dirty="0"/>
          </a:p>
        </p:txBody>
      </p:sp>
      <p:pic>
        <p:nvPicPr>
          <p:cNvPr id="20" name="Picture 4" descr="C:\Users\kimsavinfo\Dropbox\epsi\I5\projet_transversal\perso\captures\plots_prepare_signal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30" y="1864571"/>
            <a:ext cx="1604221" cy="81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kimsavinfo\Dropbox\epsi\I5\projet_transversal\perso\captures\plots_prepare_signal_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0" y="1864571"/>
            <a:ext cx="1619251" cy="80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kimsavinfo\Dropbox\epsi\I5\projet_transversal\perso\captures\plots_prepare_signal_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631" y="2826650"/>
            <a:ext cx="1690633" cy="84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kimsavinfo\Dropbox\epsi\I5\projet_transversal\perso\captures\plots_prepare_signal_0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633" y="3767481"/>
            <a:ext cx="1686021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C:\Users\kimsavinfo\Dropbox\epsi\I5\projet_transversal\perso\captures\plots_prepare_signal_0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7" y="4652759"/>
            <a:ext cx="1675207" cy="82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C:\Users\kimsavinfo\Dropbox\epsi\I5\projet_transversal\perso\captures\plots_prepare_signal_0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632" y="5547779"/>
            <a:ext cx="1686021" cy="92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18542" y="1393000"/>
            <a:ext cx="3124200" cy="381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  <a:r>
              <a:rPr lang="fr-FR" dirty="0" smtClean="0"/>
              <a:t>. Préparer le signal</a:t>
            </a:r>
            <a:endParaRPr lang="fr-FR" dirty="0"/>
          </a:p>
        </p:txBody>
      </p:sp>
      <p:grpSp>
        <p:nvGrpSpPr>
          <p:cNvPr id="27" name="Group 26"/>
          <p:cNvGrpSpPr/>
          <p:nvPr/>
        </p:nvGrpSpPr>
        <p:grpSpPr>
          <a:xfrm>
            <a:off x="3733800" y="3078356"/>
            <a:ext cx="5334000" cy="3022900"/>
            <a:chOff x="3414338" y="3352800"/>
            <a:chExt cx="5734144" cy="3251500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338" y="3352800"/>
              <a:ext cx="5734144" cy="325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3500120" y="4096350"/>
              <a:ext cx="1447800" cy="475650"/>
              <a:chOff x="1748550" y="4172550"/>
              <a:chExt cx="1447800" cy="47565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91100" y="4229499"/>
                <a:ext cx="1371600" cy="180475"/>
              </a:xfrm>
              <a:prstGeom prst="rect">
                <a:avLst/>
              </a:prstGeom>
              <a:solidFill>
                <a:srgbClr val="F577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9"/>
              <p:cNvSpPr txBox="1"/>
              <p:nvPr/>
            </p:nvSpPr>
            <p:spPr>
              <a:xfrm>
                <a:off x="1748550" y="4172550"/>
                <a:ext cx="1447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Préparation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057400" y="4495800"/>
                <a:ext cx="91440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8" name="Picture 26" descr="Afficher l'image d'origi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902" y="76199"/>
            <a:ext cx="591098" cy="8526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5" name="Picture 4" descr="Afficher l'image d'origi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59" y="1053820"/>
            <a:ext cx="1353799" cy="121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5562600" y="1053820"/>
            <a:ext cx="1346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Matlab</a:t>
            </a:r>
            <a:endParaRPr lang="fr-F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024744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u="sng" dirty="0" smtClean="0">
                <a:solidFill>
                  <a:srgbClr val="C00000"/>
                </a:solidFill>
              </a:rPr>
              <a:t>IA : le réseau de neurones</a:t>
            </a:r>
            <a:endParaRPr lang="fr-FR" b="1" u="sng" dirty="0">
              <a:solidFill>
                <a:srgbClr val="C00000"/>
              </a:solidFill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5178"/>
            <a:ext cx="685800" cy="7630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6" name="TextBox 5"/>
          <p:cNvSpPr txBox="1"/>
          <p:nvPr/>
        </p:nvSpPr>
        <p:spPr>
          <a:xfrm>
            <a:off x="1295400" y="990600"/>
            <a:ext cx="678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2 phases 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pPr marL="1314450" indent="-342900">
              <a:buFont typeface="Wingdings" pitchFamily="2" charset="2"/>
              <a:buChar char="Ø"/>
            </a:pPr>
            <a:r>
              <a:rPr lang="fr-FR" sz="2400" dirty="0" smtClean="0"/>
              <a:t> </a:t>
            </a:r>
            <a:r>
              <a:rPr lang="fr-FR" sz="2400" dirty="0" smtClean="0"/>
              <a:t>Entraînement</a:t>
            </a:r>
          </a:p>
          <a:p>
            <a:pPr marL="1314450" indent="-342900">
              <a:buFont typeface="Wingdings" pitchFamily="2" charset="2"/>
              <a:buChar char="Ø"/>
            </a:pPr>
            <a:endParaRPr lang="fr-FR" sz="2400" dirty="0" smtClean="0"/>
          </a:p>
          <a:p>
            <a:pPr marL="1314450" indent="-342900">
              <a:buFont typeface="Wingdings" pitchFamily="2" charset="2"/>
              <a:buChar char="Ø"/>
            </a:pPr>
            <a:r>
              <a:rPr lang="fr-FR" sz="2400" dirty="0" smtClean="0"/>
              <a:t> Reconnaissance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35007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Une matrice de tests : déduire les meilleurs paramètres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196" y="3982116"/>
            <a:ext cx="6324600" cy="2799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16" y="831013"/>
            <a:ext cx="2329704" cy="260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00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u="sng" dirty="0" smtClean="0">
                <a:solidFill>
                  <a:srgbClr val="C00000"/>
                </a:solidFill>
              </a:rPr>
              <a:t>Démonstration</a:t>
            </a:r>
            <a:endParaRPr lang="fr-FR" b="1" u="sng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4867" y="2057401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/>
              <a:t>Entraînement</a:t>
            </a:r>
            <a:endParaRPr lang="fr-FR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963497" y="20574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smtClean="0"/>
              <a:t>Reconnaissance</a:t>
            </a:r>
            <a:endParaRPr lang="fr-FR" sz="2400" b="1" u="sng" dirty="0"/>
          </a:p>
        </p:txBody>
      </p:sp>
      <p:pic>
        <p:nvPicPr>
          <p:cNvPr id="5" name="nao_ral_demo_reco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9077" y="2781301"/>
            <a:ext cx="3733800" cy="2100263"/>
          </a:xfrm>
          <a:prstGeom prst="rect">
            <a:avLst/>
          </a:prstGeom>
        </p:spPr>
      </p:pic>
      <p:pic>
        <p:nvPicPr>
          <p:cNvPr id="6" name="nao_ral_demo_train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66267" y="2781301"/>
            <a:ext cx="3725333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920" y="76200"/>
            <a:ext cx="7498080" cy="838200"/>
          </a:xfrm>
        </p:spPr>
        <p:txBody>
          <a:bodyPr/>
          <a:lstStyle/>
          <a:p>
            <a:pPr algn="ctr"/>
            <a:r>
              <a:rPr lang="fr-FR" b="1" u="sng" dirty="0" smtClean="0">
                <a:solidFill>
                  <a:srgbClr val="C00000"/>
                </a:solidFill>
              </a:rPr>
              <a:t>Conclusion</a:t>
            </a:r>
            <a:endParaRPr lang="fr-FR" b="1" u="sng" dirty="0">
              <a:solidFill>
                <a:srgbClr val="C0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343150" y="1600200"/>
            <a:ext cx="5219700" cy="1938992"/>
          </a:xfrm>
          <a:prstGeom prst="rect">
            <a:avLst/>
          </a:prstGeom>
          <a:solidFill>
            <a:srgbClr val="99CCFF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000" dirty="0" smtClean="0"/>
              <a:t> Traitement du signal </a:t>
            </a:r>
            <a:r>
              <a:rPr lang="fr-FR" sz="2000" dirty="0" smtClean="0"/>
              <a:t>: </a:t>
            </a:r>
            <a:r>
              <a:rPr lang="fr-FR" sz="2000" dirty="0" smtClean="0"/>
              <a:t>voix</a:t>
            </a:r>
            <a:endParaRPr lang="fr-FR" sz="2000" dirty="0" smtClean="0"/>
          </a:p>
          <a:p>
            <a:pPr>
              <a:buFont typeface="Wingdings" pitchFamily="2" charset="2"/>
              <a:buChar char="Ø"/>
            </a:pPr>
            <a:r>
              <a:rPr lang="fr-FR" sz="2000" dirty="0" smtClean="0"/>
              <a:t> Etude de MATLAB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 smtClean="0"/>
              <a:t> IA – utilisation d’un réseau de neurones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 smtClean="0"/>
              <a:t> Programmation Python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 smtClean="0"/>
              <a:t> Programmation avec le robot NAO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 smtClean="0"/>
              <a:t> Formalisation d’un réseau de sockets TCP/IP</a:t>
            </a:r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1219200" y="4419600"/>
            <a:ext cx="7772400" cy="2246769"/>
          </a:xfrm>
          <a:prstGeom prst="rect">
            <a:avLst/>
          </a:prstGeom>
          <a:solidFill>
            <a:srgbClr val="99CCFF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000" dirty="0" smtClean="0"/>
              <a:t> Compilation </a:t>
            </a:r>
            <a:r>
              <a:rPr lang="fr-FR" sz="2000" dirty="0" smtClean="0"/>
              <a:t>: module </a:t>
            </a:r>
            <a:r>
              <a:rPr lang="fr-FR" sz="2000" dirty="0" smtClean="0"/>
              <a:t>compil de MATLAB : plusieurs milliers d’</a:t>
            </a:r>
            <a:r>
              <a:rPr lang="fr-FR" sz="2000" dirty="0" smtClean="0"/>
              <a:t>€</a:t>
            </a:r>
            <a:endParaRPr lang="fr-FR" sz="2000" dirty="0" smtClean="0"/>
          </a:p>
          <a:p>
            <a:pPr>
              <a:buFont typeface="Wingdings" pitchFamily="2" charset="2"/>
              <a:buChar char="Ø"/>
            </a:pPr>
            <a:endParaRPr lang="fr-FR" sz="2000" dirty="0" smtClean="0"/>
          </a:p>
          <a:p>
            <a:pPr>
              <a:buFont typeface="Wingdings" pitchFamily="2" charset="2"/>
              <a:buChar char="Ø"/>
            </a:pPr>
            <a:r>
              <a:rPr lang="fr-FR" sz="2000" dirty="0" smtClean="0"/>
              <a:t> Réécriture en Python et intégration totale du module dans NAO</a:t>
            </a:r>
          </a:p>
          <a:p>
            <a:pPr>
              <a:buFont typeface="Wingdings" pitchFamily="2" charset="2"/>
              <a:buChar char="Ø"/>
            </a:pPr>
            <a:endParaRPr lang="fr-FR" sz="2000" dirty="0" smtClean="0"/>
          </a:p>
          <a:p>
            <a:pPr>
              <a:buFont typeface="Wingdings" pitchFamily="2" charset="2"/>
              <a:buChar char="Ø"/>
            </a:pPr>
            <a:r>
              <a:rPr lang="fr-FR" sz="2000" dirty="0" smtClean="0"/>
              <a:t> Module corrélé à un autre outil </a:t>
            </a:r>
            <a:r>
              <a:rPr lang="fr-FR" sz="2000" dirty="0" smtClean="0"/>
              <a:t>d’identification</a:t>
            </a:r>
          </a:p>
          <a:p>
            <a:endParaRPr lang="fr-FR" sz="2000" dirty="0"/>
          </a:p>
          <a:p>
            <a:pPr>
              <a:buFont typeface="Wingdings" pitchFamily="2" charset="2"/>
              <a:buChar char="Ø"/>
            </a:pPr>
            <a:r>
              <a:rPr lang="fr-FR" sz="2000" dirty="0" smtClean="0"/>
              <a:t> Renforcement de la sécurité grâce à </a:t>
            </a:r>
            <a:r>
              <a:rPr lang="fr-FR" sz="2000" dirty="0" err="1" smtClean="0"/>
              <a:t>InfraKing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2865890" y="3820180"/>
            <a:ext cx="4174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u="sng" dirty="0" smtClean="0"/>
              <a:t>Améliorations possibles</a:t>
            </a:r>
            <a:endParaRPr lang="fr-FR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99822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/>
              <a:t>Enseignements</a:t>
            </a:r>
            <a:endParaRPr lang="fr-FR" sz="2800" b="1" u="sng" dirty="0"/>
          </a:p>
        </p:txBody>
      </p:sp>
    </p:spTree>
    <p:extLst>
      <p:ext uri="{BB962C8B-B14F-4D97-AF65-F5344CB8AC3E}">
        <p14:creationId xmlns:p14="http://schemas.microsoft.com/office/powerpoint/2010/main" val="1470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u="sng" dirty="0" smtClean="0">
                <a:solidFill>
                  <a:srgbClr val="C00000"/>
                </a:solidFill>
              </a:rPr>
              <a:t>Avez-vous des questions ?</a:t>
            </a:r>
            <a:endParaRPr lang="fr-FR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44980"/>
            <a:ext cx="4724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2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616</TotalTime>
  <Words>322</Words>
  <Application>Microsoft Office PowerPoint</Application>
  <PresentationFormat>On-screen Show (4:3)</PresentationFormat>
  <Paragraphs>90</Paragraphs>
  <Slides>8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Solstice</vt:lpstr>
      <vt:lpstr>RECONNAISSANCE  AUTOMATIQUE DU LOCUTEUR</vt:lpstr>
      <vt:lpstr>PowerPoint Presentation</vt:lpstr>
      <vt:lpstr>L’infrastructure</vt:lpstr>
      <vt:lpstr>Créer une empreinte acoustique</vt:lpstr>
      <vt:lpstr>IA : le réseau de neurones</vt:lpstr>
      <vt:lpstr>Démonstration</vt:lpstr>
      <vt:lpstr>Conclusion</vt:lpstr>
      <vt:lpstr>Avez-vous des questions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</dc:title>
  <dc:creator>kimsavinfo</dc:creator>
  <cp:lastModifiedBy>kimsavinfo</cp:lastModifiedBy>
  <cp:revision>429</cp:revision>
  <dcterms:created xsi:type="dcterms:W3CDTF">2006-08-16T00:00:00Z</dcterms:created>
  <dcterms:modified xsi:type="dcterms:W3CDTF">2016-02-15T10:18:23Z</dcterms:modified>
</cp:coreProperties>
</file>